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6" r:id="rId14"/>
    <p:sldId id="279" r:id="rId15"/>
    <p:sldId id="273" r:id="rId16"/>
    <p:sldId id="281" r:id="rId17"/>
    <p:sldId id="282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3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98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0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69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76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37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58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3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4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60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97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6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19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11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5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1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348E55-3A6A-4A73-BFD8-B7F45486F982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5D451-4BD8-4706-9958-9047E1E49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7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5292" b="47326"/>
          <a:stretch/>
        </p:blipFill>
        <p:spPr>
          <a:xfrm>
            <a:off x="8842082" y="4612943"/>
            <a:ext cx="3349917" cy="225689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47224" y="170581"/>
            <a:ext cx="5666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Turma nº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3910" y="3064724"/>
            <a:ext cx="11448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 na USF Preventório, 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Rio Branco/ AC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ctr">
              <a:lnSpc>
                <a:spcPct val="150000"/>
              </a:lnSpc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Antônio Silva de Castro.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Ailton Gomes Brant.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Pelotas,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90650" y="1208315"/>
            <a:ext cx="1056912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2.2. Realizar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exame clínico apropriado em 100% das pessoas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idosas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(100%); 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239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3: 259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390650" y="3637718"/>
            <a:ext cx="104688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2.3. Rastrear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100% dos pessoas idosas para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HAS.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(100%); 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239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3: 259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76137" y="1005115"/>
            <a:ext cx="103368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2.4.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Rastrear 100% das pessoas idosas para DM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(100%); 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239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3: 259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203326" y="3272554"/>
            <a:ext cx="1068251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2.5.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Realizar exame físico dos pés, com palpação dos pulsos tibial posterior e pedioso e medida da sensibilidade a cada 3 meses para idosos com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diabetes.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28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42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3: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45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64340" y="1092215"/>
            <a:ext cx="1075508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2.6.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Solicitar exames complementares periódicos para 100% das pessoas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idosas.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(100%); 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239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(100%); Mês 3: 259 usuários (100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045028" y="3786386"/>
            <a:ext cx="110163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2.7.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Priorizar a prescrição de medicamentos da Farmácia Popular a 100% das pessoas idosas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2: 239 usuários (100 %);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3: 259 usuários (100%)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510180" y="884595"/>
            <a:ext cx="1014478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2.8.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Cadastrar 100% das pessoas idosas acamadas ou com problemas 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locomoção.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23 usuários (100%);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29 usuários(100%);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3: 30 usuários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510180" y="3284149"/>
            <a:ext cx="104181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2.9.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Realizar visita domiciliar a 100% das pessoas idosas acamadas ou com problemas 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locomoção.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23 usuários (100 %); Mês 2: 29 usuários(100 %); Mês 3: 30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86273" y="1184914"/>
            <a:ext cx="104181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2.10.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Realizar avaliação da necessidade de atendimento odontológico em 100% das pessoas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idosas.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117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2: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239 usuários(100%);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3: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259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386273" y="3647783"/>
            <a:ext cx="107293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2.11.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Realizar a primeira consulta odontológica para 100% das pessoas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idosas.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2: 239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78857" y="792599"/>
            <a:ext cx="1069217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2.12.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Avaliar alterações de mucosa bucal em100% das pessoas idosas cadastradas.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Mês 2: 239 usuários (100 %); 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316901" y="3797460"/>
            <a:ext cx="106138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2.13. Avaliar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necessidade de prótese dentária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em 100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% das pessoas idosas cadastradas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Mês 2: 239 usuários (100 %); Mês 3: 259 usuários (100%)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31203" y="2187894"/>
            <a:ext cx="1062856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Objetivo 3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. Melhorar a adesão dos idosos ao Programa de Saúde do Idoso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3.1.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Buscar 100% das pessoas idosas faltosas às consultas programadas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15 usuários (100%); Mês 2: 6 usuários (100%); Mês 3: 6 usuários (100%)</a:t>
            </a:r>
            <a:endParaRPr lang="pt-BR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60440" y="1359114"/>
            <a:ext cx="1062835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Objetivo 4. Melhorar o registro das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informações.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4.1: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Manter registro específico de 100% das pessoas idosas.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Mês 2: 239 usuários (100 %); Mês 3: 259 usuários (100%)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0472" y="3913065"/>
            <a:ext cx="106728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4.2: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Distribuir a Caderneta de Saúde da Pessoa Idosa a 100% das pessoas idosas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cadastradas.                                                              </a:t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Mês 2: 239 usuários (100 %); 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93369" y="309963"/>
            <a:ext cx="107260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5. Mapear os idosos de risco da área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Rastrear 100% das pessoas idosas para risco de morbimortalidade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(100%); Mês 2: 239 usuários (100%); Mês 3: 259 usuários (100%)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44989" y="2830283"/>
            <a:ext cx="1070186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5.2: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Investigar a presença de indicadores de fragilização na velhice em 100% das pessoas idosas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(100 %); Mês 2: 239 usuários (100 %); 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463521" y="5050031"/>
            <a:ext cx="1058575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4000" kern="1200" cap="none">
                <a:ln w="3175" cmpd="sng">
                  <a:noFill/>
                </a:ln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  <a:lvl2pPr marL="742950" indent="-28575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5.3: Avaliar a rede social de 100% das pessoas idosas.</a:t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1: 117 usuários (100%); Mês 2: 239 usuários (100%); Mês 3: 259 usuários (100%)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46588" y="569075"/>
            <a:ext cx="1064509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Objetivo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. Promover a saúde dos idosos </a:t>
            </a:r>
            <a:b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6.1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: Garantir orientação nutricional para hábitos alimentares saudáveis a 100% das pessoas idosas.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(100 %); Mês 2: 239 usuários (100 %); 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12202" y="104931"/>
            <a:ext cx="10360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 no âmbito da nossa UBS: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ossibilita entrelaçar elementos de consulta médica.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Acompanhamento multiprofissional em saúde.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Imunizações.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Saúde bucal.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Saúde comunitária.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estas que buscam envolver a saúde do idoso a fim de proporcionar uma melhor qualidade e expectativa de vida e níveis de saúde. Os desafios também são muitos, pois os hábitos e costumes das pessoas idosas às vezes estão muito relacionados com seu comportamento, de valoração de eventos e de enfrentamento a realidades da vida. </a:t>
            </a:r>
          </a:p>
        </p:txBody>
      </p:sp>
    </p:spTree>
    <p:extLst>
      <p:ext uri="{BB962C8B-B14F-4D97-AF65-F5344CB8AC3E}">
        <p14:creationId xmlns:p14="http://schemas.microsoft.com/office/powerpoint/2010/main" val="276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0134" y="712435"/>
            <a:ext cx="1070186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6.2: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Garantir orientação para a prática regular de atividade física a 100% das pessoas idosas.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(100 %); Mês 2: 239 usuários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F:\fotos especialização\SET2015\CAM00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54" y="2623683"/>
            <a:ext cx="6995160" cy="378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93369" y="612619"/>
            <a:ext cx="1071004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Meta 6.3: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Garantir orientações sobre higiene bucal (incluindo higiene de próteses dentárias) para 100% das pessoas idosas cadastradas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117 usuários (100 %); Mês 2: 239 usuários (100 %); Mês 3: 259 usuários (100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7885" y="1451430"/>
            <a:ext cx="10186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Importância da intervenção:</a:t>
            </a:r>
          </a:p>
          <a:p>
            <a:pPr>
              <a:lnSpc>
                <a:spcPct val="150000"/>
              </a:lnSpc>
            </a:pP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 equipe: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Coesão e compartilhamento no trabalho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que valorizou às responsabilidades de cada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da equipe relacionado com os protocolos de saúde da pessoa idosa. Coesão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aquilo que trabalhamos.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93371" y="1117599"/>
            <a:ext cx="10319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serviço: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no atendimento com a incorporação dos 100% dos idosos na rotina das atividades.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neste trabalho dos idosos acamados ou com problemas de locomoção.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qualidade nas atividade educativas com participação comunitária.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Atualizar documentos e registros.</a:t>
            </a:r>
          </a:p>
        </p:txBody>
      </p:sp>
    </p:spTree>
    <p:extLst>
      <p:ext uri="{BB962C8B-B14F-4D97-AF65-F5344CB8AC3E}">
        <p14:creationId xmlns:p14="http://schemas.microsoft.com/office/powerpoint/2010/main" val="2956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20800" y="1010877"/>
            <a:ext cx="10726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Para a comunidade: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atendimento à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Estender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deste programa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idosos.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Desenvolvimento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ações para melhorar a qualidade dos serviços.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tendimento consequente incluindo solicitação exames.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Controle 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prescrição de remédios.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Inclusão dos usuários 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dificuldades de locomoção e/ou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acamados.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498823" y="0"/>
            <a:ext cx="1001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</a:t>
            </a:r>
            <a:r>
              <a:rPr lang="pt-B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 processo pessoal de aprendizagem</a:t>
            </a:r>
            <a:endParaRPr 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98360" y="863363"/>
            <a:ext cx="10693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na atenção básica formando parte do Projeto Mais Médicos para o Brasil.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Trabalhar com a comunidade e com uma equipes comprometidas com a realização de ações que potencializaram a qualidade na saúde da população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Troca de critérios e intercambio de experiências com profissionais de outras partes do Brasil e com colegas de outras partes do mundo onde a realidade na saúde é diferente à nossa.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selo dourado deste curso constituiu-se na intervenção, que no meu caso foi em saúde da pessoa idosa, pela sensibilidade da realidade desses usuários, outrora sem muito interesse das equipes.</a:t>
            </a:r>
          </a:p>
        </p:txBody>
      </p:sp>
    </p:spTree>
    <p:extLst>
      <p:ext uri="{BB962C8B-B14F-4D97-AF65-F5344CB8AC3E}">
        <p14:creationId xmlns:p14="http://schemas.microsoft.com/office/powerpoint/2010/main" val="33653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87569" y="2967335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BR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79744" y="120085"/>
            <a:ext cx="99226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450850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do município.</a:t>
            </a:r>
          </a:p>
          <a:p>
            <a:pPr marL="900113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Rio Branco/AC. </a:t>
            </a:r>
          </a:p>
          <a:p>
            <a:pPr marL="900113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capital do estado, ao Norte do Brasil.</a:t>
            </a:r>
          </a:p>
          <a:p>
            <a:pPr marL="900113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357 194 habitantes.</a:t>
            </a:r>
          </a:p>
          <a:p>
            <a:pPr marL="900113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Disponibilidade de serviços de saúde: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15713" y="1291771"/>
            <a:ext cx="2327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UBS (ESF): 53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UBS (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 13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NASF: 2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CEO: 1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Hospitais: 4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CAD: 1</a:t>
            </a: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LACEN: 1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8933542" y="1422397"/>
            <a:ext cx="682171" cy="2119086"/>
          </a:xfrm>
          <a:prstGeom prst="leftBrace">
            <a:avLst>
              <a:gd name="adj1" fmla="val 29609"/>
              <a:gd name="adj2" fmla="val 46875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95084" y="3410857"/>
            <a:ext cx="97971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da Unidade Básica de Saúde (UBS):</a:t>
            </a:r>
          </a:p>
          <a:p>
            <a:pPr marL="900113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Nome: Preventório.</a:t>
            </a:r>
          </a:p>
          <a:p>
            <a:pPr marL="900113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Segmento ao qual pertence: Barral e Barral Centro de Saúde.</a:t>
            </a:r>
          </a:p>
          <a:p>
            <a:pPr marL="900113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População da área: 3 865 usuários</a:t>
            </a:r>
          </a:p>
          <a:p>
            <a:pPr marL="900113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Estrutura: Porte I</a:t>
            </a:r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5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25390" y="1767968"/>
            <a:ext cx="113439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na </a:t>
            </a:r>
            <a:r>
              <a:rPr lang="pt-BR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 </a:t>
            </a:r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antes da </a:t>
            </a:r>
            <a:r>
              <a:rPr lang="pt-BR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Pouca cobertura assistencial na área de saúde da pessoa idosa.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aixa adesão às atividades da UBS.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haviam precedentes deste tipo de intervenção.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22613" y="1060538"/>
            <a:ext cx="3464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22613" y="2554513"/>
            <a:ext cx="967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 pessoa idosa na UBS Preventório, no município de Rio Branco/AC.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346431" y="2206989"/>
            <a:ext cx="9263512" cy="881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em seta para a esquerda 9"/>
          <p:cNvSpPr/>
          <p:nvPr/>
        </p:nvSpPr>
        <p:spPr>
          <a:xfrm rot="16200000">
            <a:off x="5005999" y="-900502"/>
            <a:ext cx="1407886" cy="4807095"/>
          </a:xfrm>
          <a:prstGeom prst="leftArrowCallout">
            <a:avLst>
              <a:gd name="adj1" fmla="val 8505"/>
              <a:gd name="adj2" fmla="val 1366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066260" y="856471"/>
            <a:ext cx="3009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46431" y="2264357"/>
            <a:ext cx="9437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Direcionada em 4 eixos fundamentais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04800" y="3984669"/>
            <a:ext cx="4701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</a:p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avaliação</a:t>
            </a:r>
            <a:endParaRPr lang="pt-BR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74336" y="4947082"/>
            <a:ext cx="4701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</a:p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gestão do serviço</a:t>
            </a:r>
            <a:endParaRPr lang="pt-BR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91101" y="5063060"/>
            <a:ext cx="4701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</a:p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pt-BR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59402" y="3840680"/>
            <a:ext cx="4701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</a:p>
          <a:p>
            <a:pPr algn="ctr"/>
            <a:r>
              <a:rPr lang="pt-BR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prática clínica</a:t>
            </a:r>
            <a:endParaRPr lang="pt-BR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 rot="1344707">
            <a:off x="2221648" y="3008686"/>
            <a:ext cx="522515" cy="1026285"/>
          </a:xfrm>
          <a:prstGeom prst="downArrow">
            <a:avLst>
              <a:gd name="adj1" fmla="val 30356"/>
              <a:gd name="adj2" fmla="val 12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4434462" y="3260537"/>
            <a:ext cx="522515" cy="1570560"/>
          </a:xfrm>
          <a:prstGeom prst="downArrow">
            <a:avLst>
              <a:gd name="adj1" fmla="val 30356"/>
              <a:gd name="adj2" fmla="val 12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7536384" y="3220882"/>
            <a:ext cx="522515" cy="1688381"/>
          </a:xfrm>
          <a:prstGeom prst="downArrow">
            <a:avLst>
              <a:gd name="adj1" fmla="val 30356"/>
              <a:gd name="adj2" fmla="val 12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9368253">
            <a:off x="9830359" y="2916929"/>
            <a:ext cx="522515" cy="1026285"/>
          </a:xfrm>
          <a:prstGeom prst="downArrow">
            <a:avLst>
              <a:gd name="adj1" fmla="val 30356"/>
              <a:gd name="adj2" fmla="val 12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5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4970" y="1448868"/>
            <a:ext cx="104938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atenção Básica. Nº19, Envelhecimento e saúde da pessoa idosa; Ministério da Saúde. Brasília – DF. 2010.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específico (RE) das ações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desenvolvidas.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Cadernetas de saúde da pessoa idosa,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prontuários e mapas de atendimento do médico.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Desenvolvimento das ações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da comunidade. </a:t>
            </a:r>
          </a:p>
        </p:txBody>
      </p:sp>
    </p:spTree>
    <p:extLst>
      <p:ext uri="{BB962C8B-B14F-4D97-AF65-F5344CB8AC3E}">
        <p14:creationId xmlns:p14="http://schemas.microsoft.com/office/powerpoint/2010/main" val="17610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08885" y="261113"/>
            <a:ext cx="9097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09486" y="969138"/>
            <a:ext cx="10479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1:Ampliar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cobertura do Programa de Saúde do Idoso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da pessoa idosa da área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177 usuários;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2: 239 usuários; Mês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259 usuários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20" y="2643168"/>
            <a:ext cx="6657294" cy="288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7085" y="5573488"/>
            <a:ext cx="8528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indicativo da cobertura do programa de atenção à saúde da pessoa idosa na UBS.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 da UBS Preventório, 2015.</a:t>
            </a:r>
          </a:p>
        </p:txBody>
      </p:sp>
    </p:spTree>
    <p:extLst>
      <p:ext uri="{BB962C8B-B14F-4D97-AF65-F5344CB8AC3E}">
        <p14:creationId xmlns:p14="http://schemas.microsoft.com/office/powerpoint/2010/main" val="18395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262743" y="2082592"/>
            <a:ext cx="1071154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Objetivo 2: Melhorar a qualidade da atenção ao idoso na Unidade 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Saúde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2.1.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Realizar Avaliação Multidimensional Rápida de 100% das pessoas idosas da área da UBS.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1: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117 usuários (100%);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Mês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2: 239 usuários (100%); Mês 3: 259 usuários (100%).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541</TotalTime>
  <Words>1480</Words>
  <Application>Microsoft Office PowerPoint</Application>
  <PresentationFormat>Widescreen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Corbel</vt:lpstr>
      <vt:lpstr>Trebuchet MS</vt:lpstr>
      <vt:lpstr>Wingdings</vt:lpstr>
      <vt:lpstr>Wingdings 3</vt:lpstr>
      <vt:lpstr>Paralaxe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 4.2: Distribuir a Caderneta de Saúde da Pessoa Idosa a 100% das pessoas idosas cadastradas.                                                                Mês 1: 117 usuários (100 %); Mês 2: 239 usuários (100 %); Mês 3: 259 usuários (100%)</vt:lpstr>
      <vt:lpstr>Meta 5.2: Investigar a presença de indicadores de fragilização na velhice em 100% das pessoas idosas.  Mês 1: 117 usuários (100 %); Mês 2: 239 usuários (100 %); Mês 3: 259 usuários (100%).</vt:lpstr>
      <vt:lpstr>Objetivo 6. Promover a saúde dos idosos  Meta 6.1: Garantir orientação nutricional para hábitos alimentares saudáveis a 100% das pessoas idosas.   Mês 1: 117 usuários (100 %); Mês 2: 239 usuários (100 %); Mês 3: 259 usuários (100%)</vt:lpstr>
      <vt:lpstr>Meta 6.2: Garantir orientação para a prática regular de atividade física a 100% das pessoas idosas.   Mês 1: 117 usuários (100 %); Mês 2: 239 usuários (100%); Mês 3: 259 usuários (100%)</vt:lpstr>
      <vt:lpstr>Meta 6.3: Garantir orientações sobre higiene bucal (incluindo higiene de próteses dentárias) para 100% das pessoas idosas cadastradas.  Mês 1: 117 usuários (100 %); Mês 2: 239 usuários (100 %); Mês 3: 259 usuários (100%)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PARTICULAR</dc:creator>
  <cp:lastModifiedBy>PARTICULAR</cp:lastModifiedBy>
  <cp:revision>23</cp:revision>
  <dcterms:created xsi:type="dcterms:W3CDTF">2016-03-18T18:08:00Z</dcterms:created>
  <dcterms:modified xsi:type="dcterms:W3CDTF">2016-03-23T00:00:40Z</dcterms:modified>
</cp:coreProperties>
</file>